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1" r:id="rId2"/>
    <p:sldId id="289" r:id="rId3"/>
    <p:sldId id="265" r:id="rId4"/>
    <p:sldId id="292" r:id="rId5"/>
    <p:sldId id="298" r:id="rId6"/>
    <p:sldId id="277" r:id="rId7"/>
    <p:sldId id="309" r:id="rId8"/>
    <p:sldId id="310" r:id="rId9"/>
    <p:sldId id="293" r:id="rId10"/>
    <p:sldId id="276" r:id="rId11"/>
    <p:sldId id="301" r:id="rId12"/>
    <p:sldId id="300" r:id="rId13"/>
    <p:sldId id="305" r:id="rId14"/>
    <p:sldId id="280" r:id="rId15"/>
    <p:sldId id="306" r:id="rId16"/>
    <p:sldId id="307" r:id="rId17"/>
    <p:sldId id="30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50000"/>
  </p:normalViewPr>
  <p:slideViewPr>
    <p:cSldViewPr>
      <p:cViewPr>
        <p:scale>
          <a:sx n="54" d="100"/>
          <a:sy n="54" d="100"/>
        </p:scale>
        <p:origin x="60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Loyalty programs</a:t>
            </a:r>
          </a:p>
          <a:p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Extremely common in hospitality and tourism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Customized reward programs are growing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Coalition model is also more common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Airlines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Frequent flyer rewards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Highest fare holders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Elite status customers </a:t>
            </a:r>
            <a:endParaRPr lang="en-US" i="1" dirty="0" smtClean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Hotels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Complimentary meals, internet access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Included in franchise fees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Joint programs for smaller brands, boutique hotels </a:t>
            </a:r>
            <a:r>
              <a:rPr lang="en-CA" dirty="0" smtClean="0"/>
              <a:t> 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Restaurants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Rewards Cards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Non-financial incentives e.g. ‘Jump the Line’ perk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57400" y="4578013"/>
            <a:ext cx="47965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Building and Maintaining </a:t>
            </a:r>
            <a:b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</a:br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Customer Relationships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7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6400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362700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609600" y="12192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Building and maintaining </a:t>
            </a:r>
            <a:r>
              <a:rPr lang="en-US" sz="2800" b="1" kern="120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customer relationships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296616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7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3598572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Snapshot: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Legend Golf &amp; Safari </a:t>
            </a:r>
            <a:r>
              <a:rPr lang="en-US" sz="2800" dirty="0" smtClean="0"/>
              <a:t>Resort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43000" y="1387019"/>
            <a:ext cx="7772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/>
              <a:t>Getting to </a:t>
            </a:r>
            <a:r>
              <a:rPr lang="en-US" i="1" dirty="0"/>
              <a:t>the heart of </a:t>
            </a:r>
            <a:r>
              <a:rPr lang="en-US" i="1" dirty="0" smtClean="0"/>
              <a:t>customer relationship management </a:t>
            </a:r>
            <a:br>
              <a:rPr lang="en-US" i="1" dirty="0" smtClean="0"/>
            </a:br>
            <a:r>
              <a:rPr lang="en-US" i="1" dirty="0" smtClean="0"/>
              <a:t>by focusing on customer preferences.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Corporate relationships </a:t>
            </a:r>
            <a:r>
              <a:rPr lang="en-US" dirty="0"/>
              <a:t>linked to management strategies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Dedicated guest relations managers and </a:t>
            </a:r>
            <a:r>
              <a:rPr lang="en-US" dirty="0" smtClean="0"/>
              <a:t>frontline employee feedback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Customer </a:t>
            </a:r>
            <a:r>
              <a:rPr lang="en-US" dirty="0"/>
              <a:t>Relationship Management (CRM) strategy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H</a:t>
            </a:r>
            <a:r>
              <a:rPr lang="en-US" dirty="0" smtClean="0"/>
              <a:t>osts </a:t>
            </a:r>
            <a:r>
              <a:rPr lang="en-US" dirty="0"/>
              <a:t>its most valued corporate visitors, tour operators and even VIP individuals at special </a:t>
            </a:r>
            <a:r>
              <a:rPr lang="en-US" dirty="0" smtClean="0"/>
              <a:t>events.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Another </a:t>
            </a:r>
            <a:r>
              <a:rPr lang="en-US" dirty="0"/>
              <a:t>aspect of their service ethos is to train and employ local people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267200"/>
            <a:ext cx="5181600" cy="233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CA" dirty="0"/>
              <a:t>Benefits of Relationship Marketing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02633"/>
            <a:ext cx="65532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Customers </a:t>
            </a:r>
            <a:r>
              <a:rPr lang="en-US" sz="2000" dirty="0"/>
              <a:t>loyalty incentives: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High perceived value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‘Get’ should exceed ‘Give’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Rewards for loyalty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Company </a:t>
            </a:r>
            <a:r>
              <a:rPr lang="en-US" sz="2000" dirty="0"/>
              <a:t>benefits: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Higher profits through retaining customers</a:t>
            </a:r>
            <a:endParaRPr lang="en-US" sz="2000" dirty="0"/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More </a:t>
            </a:r>
            <a:r>
              <a:rPr lang="en-US" sz="2000" dirty="0"/>
              <a:t>purchases overall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More </a:t>
            </a:r>
            <a:r>
              <a:rPr lang="en-US" sz="2000" dirty="0"/>
              <a:t>frequent purchases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Lowers operating costs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No acquisition costs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Increases </a:t>
            </a:r>
            <a:r>
              <a:rPr lang="en-US" sz="2000" dirty="0"/>
              <a:t>company referrals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84261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121651" cy="609600"/>
          </a:xfrm>
        </p:spPr>
        <p:txBody>
          <a:bodyPr/>
          <a:lstStyle/>
          <a:p>
            <a:pPr algn="ctr"/>
            <a:r>
              <a:rPr lang="en-CA" dirty="0"/>
              <a:t>Benefits of relationship </a:t>
            </a:r>
            <a:r>
              <a:rPr lang="en-CA" dirty="0" smtClean="0"/>
              <a:t>marketing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5839" y="4114800"/>
            <a:ext cx="638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 </a:t>
            </a:r>
            <a:endParaRPr lang="en-US" sz="1200" dirty="0" smtClean="0"/>
          </a:p>
          <a:p>
            <a:r>
              <a:rPr lang="en-CA" sz="1200" b="1" dirty="0"/>
              <a:t>Table </a:t>
            </a:r>
            <a:r>
              <a:rPr lang="en-CA" sz="1200" b="1" dirty="0" smtClean="0"/>
              <a:t>7.2</a:t>
            </a:r>
            <a:endParaRPr lang="en-US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9" b="15416"/>
          <a:stretch/>
        </p:blipFill>
        <p:spPr bwMode="auto">
          <a:xfrm>
            <a:off x="914400" y="1524000"/>
            <a:ext cx="8173715" cy="296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3215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Targeting </a:t>
            </a:r>
            <a:r>
              <a:rPr lang="en-CA" dirty="0"/>
              <a:t>profitable </a:t>
            </a:r>
            <a:r>
              <a:rPr lang="en-CA" dirty="0" smtClean="0"/>
              <a:t>customers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417320"/>
            <a:ext cx="7543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Building </a:t>
            </a:r>
            <a:r>
              <a:rPr lang="en-US" sz="2000" dirty="0"/>
              <a:t>and </a:t>
            </a:r>
            <a:r>
              <a:rPr lang="en-US" sz="2000" dirty="0" smtClean="0"/>
              <a:t>improving </a:t>
            </a:r>
            <a:r>
              <a:rPr lang="en-US" sz="2000" dirty="0"/>
              <a:t>upon traditional segmentation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Studying </a:t>
            </a:r>
            <a:r>
              <a:rPr lang="en-US" sz="2000" dirty="0"/>
              <a:t>loyalty- </a:t>
            </a:r>
            <a:r>
              <a:rPr lang="en-US" sz="2000" dirty="0" smtClean="0"/>
              <a:t>versus </a:t>
            </a:r>
            <a:r>
              <a:rPr lang="en-US" sz="2000" dirty="0"/>
              <a:t>defection-prone customers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Identify </a:t>
            </a:r>
            <a:r>
              <a:rPr lang="en-US" sz="2000" dirty="0"/>
              <a:t>profitability bands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Identify </a:t>
            </a:r>
            <a:r>
              <a:rPr lang="en-US" sz="2000" dirty="0"/>
              <a:t>customers most likely to remain loyal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Develop </a:t>
            </a:r>
            <a:r>
              <a:rPr lang="en-US" sz="2000" dirty="0"/>
              <a:t>overall strategy around these customers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Target </a:t>
            </a:r>
            <a:r>
              <a:rPr lang="en-US" sz="2000" dirty="0" smtClean="0"/>
              <a:t>with </a:t>
            </a:r>
            <a:r>
              <a:rPr lang="en-US" sz="2000" dirty="0"/>
              <a:t>retention strategies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Other </a:t>
            </a:r>
            <a:r>
              <a:rPr lang="en-US" sz="2000" dirty="0"/>
              <a:t>customers too costly to retain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Little </a:t>
            </a:r>
            <a:r>
              <a:rPr lang="en-US" sz="2000" dirty="0"/>
              <a:t>potential to become profitable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51673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</a:t>
            </a:r>
            <a:r>
              <a:rPr lang="en-CA" dirty="0"/>
              <a:t>The 80/20 customer pyramid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34251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7.4</a:t>
            </a:r>
            <a:r>
              <a:rPr lang="en-US" sz="1200" dirty="0"/>
              <a:t> </a:t>
            </a:r>
            <a:r>
              <a:rPr lang="en-US" sz="1200" dirty="0" smtClean="0"/>
              <a:t>(Source</a:t>
            </a:r>
            <a:r>
              <a:rPr lang="en-US" sz="1200" dirty="0"/>
              <a:t>: Adapted from </a:t>
            </a:r>
            <a:r>
              <a:rPr lang="en-US" sz="1200" dirty="0" err="1"/>
              <a:t>Zeithhaml</a:t>
            </a:r>
            <a:r>
              <a:rPr lang="en-US" sz="1200" dirty="0"/>
              <a:t> and </a:t>
            </a:r>
            <a:r>
              <a:rPr lang="en-US" sz="1200" dirty="0" err="1"/>
              <a:t>Bitnen</a:t>
            </a:r>
            <a:r>
              <a:rPr lang="en-US" sz="1200" dirty="0"/>
              <a:t>, 2000)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80" y="533400"/>
            <a:ext cx="824962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8569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Managing loyalty and profitability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6504801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7.5 </a:t>
            </a:r>
            <a:r>
              <a:rPr lang="en-US" sz="1200" dirty="0" smtClean="0"/>
              <a:t>(</a:t>
            </a:r>
            <a:r>
              <a:rPr lang="en-US" sz="1200" dirty="0"/>
              <a:t>Source: Adapted from Kumar and </a:t>
            </a:r>
            <a:r>
              <a:rPr lang="en-US" sz="1200" dirty="0" err="1"/>
              <a:t>Rajan</a:t>
            </a:r>
            <a:r>
              <a:rPr lang="en-US" sz="1200" dirty="0"/>
              <a:t>, 2009, p. 5)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162800" cy="58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0248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A taxonomy of casino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customer </a:t>
            </a:r>
            <a:r>
              <a:rPr lang="en-US" dirty="0"/>
              <a:t>segments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6192381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7.6 </a:t>
            </a:r>
            <a:r>
              <a:rPr lang="en-US" sz="1200" dirty="0" smtClean="0"/>
              <a:t>(</a:t>
            </a:r>
            <a:r>
              <a:rPr lang="en-US" sz="1200" dirty="0"/>
              <a:t>Source: Watson and Kale, 2003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r="15169"/>
          <a:stretch/>
        </p:blipFill>
        <p:spPr bwMode="auto">
          <a:xfrm>
            <a:off x="838200" y="1371600"/>
            <a:ext cx="7562475" cy="52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22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43900" cy="1056412"/>
          </a:xfrm>
        </p:spPr>
        <p:txBody>
          <a:bodyPr/>
          <a:lstStyle/>
          <a:p>
            <a:pPr algn="ctr"/>
            <a:r>
              <a:rPr lang="en-US" dirty="0"/>
              <a:t>Case </a:t>
            </a:r>
            <a:r>
              <a:rPr lang="en-US" dirty="0" smtClean="0"/>
              <a:t>Study: </a:t>
            </a:r>
            <a:r>
              <a:rPr lang="en-US" sz="2800" dirty="0" smtClean="0"/>
              <a:t>African-American </a:t>
            </a:r>
            <a:r>
              <a:rPr lang="en-US" sz="2800" dirty="0"/>
              <a:t>travelers – an </a:t>
            </a:r>
            <a:r>
              <a:rPr lang="en-US" sz="2800"/>
              <a:t>increasingly </a:t>
            </a:r>
            <a:r>
              <a:rPr lang="en-US" sz="2800" smtClean="0"/>
              <a:t>profitable </a:t>
            </a:r>
            <a:r>
              <a:rPr lang="en-US" sz="2800" dirty="0"/>
              <a:t>market 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66800" y="1513612"/>
            <a:ext cx="49530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African-American </a:t>
            </a:r>
            <a:r>
              <a:rPr lang="en-US" dirty="0"/>
              <a:t>travel market is the third fastest growing segment in the US travel sector, accounting for more than $48 billion annually. </a:t>
            </a:r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African-Americans </a:t>
            </a:r>
            <a:r>
              <a:rPr lang="en-US" dirty="0"/>
              <a:t>travel most frequently for leisure purposes (79%), especially to visit friends and relatives, and they tend to travel most frequently in the Southern states. </a:t>
            </a:r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quality of service and quality of </a:t>
            </a:r>
            <a:r>
              <a:rPr lang="en-US" dirty="0" smtClean="0"/>
              <a:t>accommodation </a:t>
            </a:r>
            <a:r>
              <a:rPr lang="en-US" dirty="0"/>
              <a:t>are </a:t>
            </a:r>
            <a:r>
              <a:rPr lang="en-US" dirty="0" smtClean="0"/>
              <a:t>their </a:t>
            </a:r>
            <a:r>
              <a:rPr lang="en-US" dirty="0"/>
              <a:t>top two </a:t>
            </a:r>
            <a:r>
              <a:rPr lang="en-US" dirty="0" smtClean="0"/>
              <a:t>priorities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P</a:t>
            </a:r>
            <a:r>
              <a:rPr lang="en-US" dirty="0" smtClean="0"/>
              <a:t>roviders </a:t>
            </a:r>
            <a:r>
              <a:rPr lang="en-US" dirty="0"/>
              <a:t>have been slow in targeting this </a:t>
            </a:r>
            <a:r>
              <a:rPr lang="en-US" dirty="0" smtClean="0"/>
              <a:t>segment but some have </a:t>
            </a:r>
            <a:r>
              <a:rPr lang="en-US" dirty="0"/>
              <a:t>spotted the </a:t>
            </a:r>
            <a:r>
              <a:rPr lang="en-US" dirty="0" smtClean="0"/>
              <a:t>opportunity: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Embassy </a:t>
            </a:r>
            <a:r>
              <a:rPr lang="en-US" dirty="0"/>
              <a:t>Suites and Homewood Suites by Hilton 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Destinations hosting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National Brotherhood of Skiers (NBS)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6400"/>
            <a:ext cx="30861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219200"/>
            <a:ext cx="7772400" cy="533400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Relationship </a:t>
            </a:r>
            <a:r>
              <a:rPr lang="en-US" b="0" dirty="0" smtClean="0"/>
              <a:t>Marketing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Retention </a:t>
            </a:r>
            <a:r>
              <a:rPr lang="en-US" b="0" dirty="0" smtClean="0"/>
              <a:t>Strategies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Loyalty programs </a:t>
            </a:r>
            <a:endParaRPr lang="en-US" b="0" dirty="0" smtClean="0"/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Benefits of Relationship </a:t>
            </a:r>
            <a:r>
              <a:rPr lang="en-US" b="0" dirty="0" smtClean="0"/>
              <a:t>Marketing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CA" b="0" dirty="0" smtClean="0"/>
              <a:t>Targeting </a:t>
            </a:r>
            <a:r>
              <a:rPr lang="en-CA" b="0" dirty="0"/>
              <a:t>profitable customers</a:t>
            </a:r>
            <a:endParaRPr lang="en-US" b="0" dirty="0"/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endParaRPr lang="en-US" b="0" dirty="0" smtClean="0"/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endParaRPr lang="en-CA" b="0" dirty="0" smtClean="0"/>
          </a:p>
          <a:p>
            <a:pPr>
              <a:buFont typeface="Courier New" pitchFamily="49" charset="0"/>
              <a:buChar char="o"/>
            </a:pPr>
            <a:endParaRPr lang="en-CA" b="0" dirty="0" smtClean="0"/>
          </a:p>
        </p:txBody>
      </p:sp>
    </p:spTree>
    <p:extLst>
      <p:ext uri="{BB962C8B-B14F-4D97-AF65-F5344CB8AC3E}">
        <p14:creationId xmlns:p14="http://schemas.microsoft.com/office/powerpoint/2010/main" val="37122431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457200"/>
            <a:ext cx="7687139" cy="6096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/>
              <a:t>Wine for </a:t>
            </a:r>
            <a:r>
              <a:rPr lang="en-CA" sz="2800" dirty="0" smtClean="0"/>
              <a:t>Dudes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90599" y="1219200"/>
            <a:ext cx="7915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/>
              <a:t>Where c</a:t>
            </a:r>
            <a:r>
              <a:rPr lang="en-US" sz="2000" i="1" dirty="0" smtClean="0"/>
              <a:t>ustomer  service </a:t>
            </a:r>
            <a:r>
              <a:rPr lang="en-US" sz="2000" i="1" dirty="0"/>
              <a:t>is King!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380663" y="1752600"/>
            <a:ext cx="768713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Full </a:t>
            </a:r>
            <a:r>
              <a:rPr lang="en-US" dirty="0"/>
              <a:t>service website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Quarterly newsletter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networking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Word of mouth marketing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‘Dudes of Fortune Quiz Challenge</a:t>
            </a:r>
            <a:r>
              <a:rPr lang="en-US" dirty="0" smtClean="0"/>
              <a:t>’</a:t>
            </a:r>
            <a:endParaRPr lang="en-US" dirty="0"/>
          </a:p>
          <a:p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Personal relationships with customers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Accommodates individual needs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Customized group tours </a:t>
            </a:r>
          </a:p>
          <a:p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Encourages repeat </a:t>
            </a:r>
            <a:r>
              <a:rPr lang="en-US" dirty="0"/>
              <a:t>customers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Company merchandise as gifts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“Dudes Dollars” trip vouchers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Customer service recovery: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“wine heals all wounds”</a:t>
            </a:r>
          </a:p>
          <a:p>
            <a:endParaRPr lang="en-US" dirty="0"/>
          </a:p>
        </p:txBody>
      </p:sp>
      <p:pic>
        <p:nvPicPr>
          <p:cNvPr id="3" name="Picture 2" descr="C:\Users\Karen\AppData\Local\Microsoft\Windows\Temporary Internet Files\Content.IE5\1AM1THAR\1 John O'Connor with Wine for Dudes vehicle Ch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-12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61" y="4060924"/>
            <a:ext cx="3246835" cy="243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533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US" dirty="0" smtClean="0"/>
              <a:t>Relationship marketing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2560" y="1066800"/>
            <a:ext cx="7162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2000" i="1" dirty="0" smtClean="0"/>
              <a:t>A form </a:t>
            </a:r>
            <a:r>
              <a:rPr lang="en-CA" sz="2000" i="1" dirty="0"/>
              <a:t>of marketing that attracts customers, </a:t>
            </a:r>
            <a:r>
              <a:rPr lang="en-CA" sz="2000" i="1" dirty="0" smtClean="0"/>
              <a:t/>
            </a:r>
            <a:br>
              <a:rPr lang="en-CA" sz="2000" i="1" dirty="0" smtClean="0"/>
            </a:br>
            <a:r>
              <a:rPr lang="en-CA" sz="2000" i="1" dirty="0" smtClean="0"/>
              <a:t>retains them</a:t>
            </a:r>
            <a:r>
              <a:rPr lang="en-CA" sz="2000" i="1" dirty="0"/>
              <a:t>, and enhances their </a:t>
            </a:r>
            <a:r>
              <a:rPr lang="en-CA" sz="2000" i="1" dirty="0" smtClean="0"/>
              <a:t>satisfaction.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CA" sz="20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 smtClean="0"/>
              <a:t>Less </a:t>
            </a:r>
            <a:r>
              <a:rPr lang="en-CA" sz="2000" dirty="0"/>
              <a:t>expensive to attract </a:t>
            </a:r>
            <a:r>
              <a:rPr lang="en-CA" sz="2000" dirty="0" smtClean="0"/>
              <a:t>repeat </a:t>
            </a:r>
            <a:r>
              <a:rPr lang="en-CA" sz="2000" dirty="0"/>
              <a:t>customers </a:t>
            </a:r>
            <a:endParaRPr lang="en-CA" sz="2000" dirty="0" smtClean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CA" sz="2000" dirty="0" smtClean="0"/>
              <a:t>Dramatic </a:t>
            </a:r>
            <a:r>
              <a:rPr lang="en-CA" sz="2000" dirty="0"/>
              <a:t>increases in profits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Repeat customers generate twice </a:t>
            </a:r>
            <a:r>
              <a:rPr lang="en-CA" sz="2000" dirty="0"/>
              <a:t>as much gross income </a:t>
            </a:r>
            <a:r>
              <a:rPr lang="en-CA" sz="2000" dirty="0" smtClean="0"/>
              <a:t>as new customers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 smtClean="0"/>
              <a:t>Enhancing customer satisfaction includes: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/>
              <a:t>Nurturing individual relationships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/>
              <a:t>Making customers feel unique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 smtClean="0"/>
              <a:t>Making customers feel singled out for </a:t>
            </a:r>
            <a:r>
              <a:rPr lang="en-CA" sz="2000" dirty="0"/>
              <a:t>attention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/>
              <a:t>Loyalty programs 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CA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CA" sz="2800" dirty="0"/>
              <a:t>Customer Relationship Management Model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80124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/>
              <a:t>Figure </a:t>
            </a:r>
            <a:r>
              <a:rPr lang="en-CA" sz="1200" b="1" dirty="0" smtClean="0"/>
              <a:t>7.1</a:t>
            </a:r>
            <a:r>
              <a:rPr lang="en-CA" sz="1200" b="1" dirty="0"/>
              <a:t> </a:t>
            </a:r>
            <a:r>
              <a:rPr lang="en-CA" sz="1200" dirty="0" smtClean="0"/>
              <a:t>(Source</a:t>
            </a:r>
            <a:r>
              <a:rPr lang="en-CA" sz="1200" dirty="0"/>
              <a:t>: Based on </a:t>
            </a:r>
            <a:r>
              <a:rPr lang="en-CA" sz="1200" dirty="0" err="1"/>
              <a:t>Winer</a:t>
            </a:r>
            <a:r>
              <a:rPr lang="en-CA" sz="1200" dirty="0"/>
              <a:t>, 2001)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172200" cy="549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8" y="148556"/>
            <a:ext cx="8278201" cy="609600"/>
          </a:xfrm>
        </p:spPr>
        <p:txBody>
          <a:bodyPr/>
          <a:lstStyle/>
          <a:p>
            <a:pPr algn="ctr"/>
            <a:r>
              <a:rPr lang="en-US" sz="2800" dirty="0"/>
              <a:t>Levels of retention </a:t>
            </a:r>
            <a:r>
              <a:rPr lang="en-US" sz="2800" dirty="0" smtClean="0"/>
              <a:t>strategies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219200" y="63152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/>
              <a:t>Figure </a:t>
            </a:r>
            <a:r>
              <a:rPr lang="en-CA" sz="1200" b="1" dirty="0" smtClean="0"/>
              <a:t>7.2</a:t>
            </a:r>
            <a:r>
              <a:rPr lang="en-CA" sz="1200" dirty="0" smtClean="0"/>
              <a:t> </a:t>
            </a:r>
            <a:r>
              <a:rPr lang="en-CA" sz="1200" dirty="0"/>
              <a:t>(Source: Adapted from </a:t>
            </a:r>
            <a:r>
              <a:rPr lang="en-CA" sz="1200" dirty="0" err="1"/>
              <a:t>Zeithaml</a:t>
            </a:r>
            <a:r>
              <a:rPr lang="en-CA" sz="1200" dirty="0"/>
              <a:t> and </a:t>
            </a:r>
            <a:r>
              <a:rPr lang="en-CA" sz="1200" dirty="0" err="1"/>
              <a:t>Bitner</a:t>
            </a:r>
            <a:r>
              <a:rPr lang="en-CA" sz="1200" dirty="0"/>
              <a:t>, 2000)</a:t>
            </a:r>
            <a:endParaRPr lang="en-US" sz="12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5"/>
          <a:stretch/>
        </p:blipFill>
        <p:spPr bwMode="auto">
          <a:xfrm>
            <a:off x="1024785" y="739775"/>
            <a:ext cx="7357215" cy="557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366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oyalty programs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29639" y="6266824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990600" y="1066800"/>
            <a:ext cx="7848600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Extremely common in hospitality and tourism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Customized </a:t>
            </a:r>
            <a:r>
              <a:rPr lang="en-US" dirty="0"/>
              <a:t>reward programs </a:t>
            </a:r>
            <a:r>
              <a:rPr lang="en-US" dirty="0" smtClean="0"/>
              <a:t>are growing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Coalition model is also more common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Airlines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Frequent </a:t>
            </a:r>
            <a:r>
              <a:rPr lang="en-CA" dirty="0"/>
              <a:t>flyer </a:t>
            </a:r>
            <a:r>
              <a:rPr lang="en-CA" dirty="0" smtClean="0"/>
              <a:t>rewards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Highest </a:t>
            </a:r>
            <a:r>
              <a:rPr lang="en-CA" dirty="0"/>
              <a:t>fare </a:t>
            </a:r>
            <a:r>
              <a:rPr lang="en-CA" dirty="0" smtClean="0"/>
              <a:t>holders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Elite </a:t>
            </a:r>
            <a:r>
              <a:rPr lang="en-CA" dirty="0"/>
              <a:t>status customers </a:t>
            </a:r>
            <a:endParaRPr lang="en-US" i="1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Hotels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Complimentary </a:t>
            </a:r>
            <a:r>
              <a:rPr lang="en-CA" dirty="0"/>
              <a:t>meals, internet </a:t>
            </a:r>
            <a:r>
              <a:rPr lang="en-CA" dirty="0" smtClean="0"/>
              <a:t>access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Included </a:t>
            </a:r>
            <a:r>
              <a:rPr lang="en-US" dirty="0"/>
              <a:t>in franchise </a:t>
            </a:r>
            <a:r>
              <a:rPr lang="en-US" dirty="0" smtClean="0"/>
              <a:t>fees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Joint </a:t>
            </a:r>
            <a:r>
              <a:rPr lang="en-US" dirty="0"/>
              <a:t>programs for smaller brands, boutique hotels </a:t>
            </a:r>
            <a:r>
              <a:rPr lang="en-CA" dirty="0"/>
              <a:t> 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Restaurants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Rewards Cards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Non-financial incentives e.g. ‘Jump the Line’ perk </a:t>
            </a:r>
            <a:endParaRPr lang="en-US" dirty="0"/>
          </a:p>
          <a:p>
            <a:endParaRPr lang="en-GB" dirty="0"/>
          </a:p>
          <a:p>
            <a:endParaRPr lang="en-GB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34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83698" y="599741"/>
          <a:ext cx="5738404" cy="5963318"/>
        </p:xfrm>
        <a:graphic>
          <a:graphicData uri="http://schemas.openxmlformats.org/drawingml/2006/table">
            <a:tbl>
              <a:tblPr firstRow="1" firstCol="1" bandRow="1"/>
              <a:tblGrid>
                <a:gridCol w="819772"/>
                <a:gridCol w="819772"/>
                <a:gridCol w="819772"/>
                <a:gridCol w="819772"/>
                <a:gridCol w="819772"/>
                <a:gridCol w="819772"/>
                <a:gridCol w="819772"/>
              </a:tblGrid>
              <a:tr h="806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Program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Membership as of 12/31/2015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Membership as of 12/31/2014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Membership Percent Change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Percent Room Nights 2015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Percent Room Nights 2014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Percent Change Room Nights (+/-)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IHG Rewards Club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92M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84M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73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Marriott Rewards + Ritz Carlton Rewards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54M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49M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10.2%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9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Hilton HHonors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51M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44M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15.9%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52%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729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Wyndham Rewards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45M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32.2M*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39.7%*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9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Choice Privileges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33%**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33%**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0*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39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Best Western Rewards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Starwood Preferred Guest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729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Hyatt Gold Passport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35%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-2.7%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2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00">
                          <a:solidFill>
                            <a:srgbClr val="5E5E5E"/>
                          </a:solidFill>
                          <a:effectLst/>
                          <a:latin typeface="Helvetica" charset="0"/>
                          <a:ea typeface="Times New Roman" charset="0"/>
                          <a:cs typeface="Times New Roman" charset="0"/>
                        </a:rPr>
                        <a:t>La Quinta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00">
                          <a:solidFill>
                            <a:srgbClr val="5E5E5E"/>
                          </a:solidFill>
                          <a:effectLst/>
                          <a:latin typeface="Helvetica" charset="0"/>
                          <a:ea typeface="Times New Roman" charset="0"/>
                          <a:cs typeface="Times New Roman" charset="0"/>
                        </a:rPr>
                        <a:t>11M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00">
                          <a:solidFill>
                            <a:srgbClr val="5E5E5E"/>
                          </a:solidFill>
                          <a:effectLst/>
                          <a:latin typeface="Helvetica" charset="0"/>
                          <a:ea typeface="Times New Roman" charset="0"/>
                          <a:cs typeface="Times New Roman" charset="0"/>
                        </a:rPr>
                        <a:t>10M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00">
                          <a:solidFill>
                            <a:srgbClr val="5E5E5E"/>
                          </a:solidFill>
                          <a:effectLst/>
                          <a:latin typeface="Helvetica" charset="0"/>
                          <a:ea typeface="Times New Roman" charset="0"/>
                          <a:cs typeface="Times New Roman" charset="0"/>
                        </a:rPr>
                        <a:t>10%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00">
                          <a:solidFill>
                            <a:srgbClr val="5E5E5E"/>
                          </a:solidFill>
                          <a:effectLst/>
                          <a:latin typeface="Helvetica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00">
                          <a:solidFill>
                            <a:srgbClr val="5E5E5E"/>
                          </a:solidFill>
                          <a:effectLst/>
                          <a:latin typeface="Helvetica" charset="0"/>
                          <a:ea typeface="Times New Roman" charset="0"/>
                          <a:cs typeface="Times New Roman" charset="0"/>
                        </a:rPr>
                        <a:t>Unknown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9556" marR="69556" marT="69556" marB="6955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/>
                      </a:r>
                      <a:br>
                        <a:rPr lang="en-US" sz="1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695" marR="8695" marT="8695" marB="869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4288" y="600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Table 7.1: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 Largest Hotel Loyalty Programs 2015 vs 2014 (Peltier, 2016)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040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8305800" cy="609600"/>
          </a:xfrm>
        </p:spPr>
        <p:txBody>
          <a:bodyPr/>
          <a:lstStyle/>
          <a:p>
            <a:pPr algn="ctr"/>
            <a:r>
              <a:rPr lang="en-GB" dirty="0"/>
              <a:t>Service loyalty classification scheme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6397823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Figure </a:t>
            </a:r>
            <a:r>
              <a:rPr lang="en-GB" sz="1200" b="1" dirty="0" smtClean="0"/>
              <a:t>7.3</a:t>
            </a:r>
            <a:r>
              <a:rPr lang="en-GB" sz="1200" dirty="0" smtClean="0"/>
              <a:t> (</a:t>
            </a:r>
            <a:r>
              <a:rPr lang="en-GB" sz="1200" dirty="0"/>
              <a:t>Source: Adapted from Dick and </a:t>
            </a:r>
            <a:r>
              <a:rPr lang="en-GB" sz="1200" dirty="0" err="1"/>
              <a:t>Basu</a:t>
            </a:r>
            <a:r>
              <a:rPr lang="en-GB" sz="1200" dirty="0"/>
              <a:t>, 1994)</a:t>
            </a:r>
            <a:endParaRPr lang="en-US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772400" cy="552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115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2618</TotalTime>
  <Words>666</Words>
  <Application>Microsoft Macintosh PowerPoint</Application>
  <PresentationFormat>On-screen Show (4:3)</PresentationFormat>
  <Paragraphs>199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Courier New</vt:lpstr>
      <vt:lpstr>Helvetica</vt:lpstr>
      <vt:lpstr>Tahoma</vt:lpstr>
      <vt:lpstr>Times New Roman</vt:lpstr>
      <vt:lpstr>Arial</vt:lpstr>
      <vt:lpstr>Berrylishious design template</vt:lpstr>
      <vt:lpstr>PowerPoint Presentation</vt:lpstr>
      <vt:lpstr>Topics Covered</vt:lpstr>
      <vt:lpstr>‘At Your Service’ Spotlight:  Wine for Dudes</vt:lpstr>
      <vt:lpstr>  Relationship marketing </vt:lpstr>
      <vt:lpstr>  Customer Relationship Management Model  </vt:lpstr>
      <vt:lpstr>Levels of retention strategies</vt:lpstr>
      <vt:lpstr>Loyalty programs</vt:lpstr>
      <vt:lpstr>PowerPoint Presentation</vt:lpstr>
      <vt:lpstr>Service loyalty classification scheme</vt:lpstr>
      <vt:lpstr>Snapshot:  Legend Golf &amp; Safari Resort</vt:lpstr>
      <vt:lpstr>  Benefits of Relationship Marketing</vt:lpstr>
      <vt:lpstr>Benefits of relationship marketing </vt:lpstr>
      <vt:lpstr>Targeting profitable customers</vt:lpstr>
      <vt:lpstr> The 80/20 customer pyramid </vt:lpstr>
      <vt:lpstr>Managing loyalty and profitability</vt:lpstr>
      <vt:lpstr>A taxonomy of casino  customer segments</vt:lpstr>
      <vt:lpstr>Case Study: African-American travelers – an increasingly profitable market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519</cp:revision>
  <cp:lastPrinted>1601-01-01T00:00:00Z</cp:lastPrinted>
  <dcterms:created xsi:type="dcterms:W3CDTF">2012-10-22T00:42:01Z</dcterms:created>
  <dcterms:modified xsi:type="dcterms:W3CDTF">2017-08-27T14:24:12Z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